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1" autoAdjust="0"/>
    <p:restoredTop sz="87018" autoAdjust="0"/>
  </p:normalViewPr>
  <p:slideViewPr>
    <p:cSldViewPr snapToGrid="0">
      <p:cViewPr varScale="1">
        <p:scale>
          <a:sx n="58" d="100"/>
          <a:sy n="58" d="100"/>
        </p:scale>
        <p:origin x="7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&#25152;&#26377;&#39184;&#21381;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&#25152;&#26377;&#39184;&#21381;o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comments\&#32467;&#26524;\cafe\cafe_freq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comments\&#32467;&#26524;\cafeteria\cafeteria_freq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comments\&#32467;&#26524;\Tianjinfood\tianjinfood_freq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comments\&#32467;&#26524;\fast%20food\fastfood_freq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comments\&#32467;&#26524;\western%20restaurant\west_freq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comments\&#32467;&#26524;\western%20restaurant\west_freq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comments\&#32467;&#26524;\western%20restaurant\west_freq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oyuan\Documents\Quantitative%20Data%20Analysis\&#25152;&#26377;&#39184;&#21381;o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 b="0" dirty="0"/>
              <a:t>Purposes distribution</a:t>
            </a:r>
            <a:endParaRPr lang="zh-CN" sz="2800" b="0" dirty="0"/>
          </a:p>
        </c:rich>
      </c:tx>
      <c:layout>
        <c:manualLayout>
          <c:xMode val="edge"/>
          <c:yMode val="edge"/>
          <c:x val="4.7282241207727789E-2"/>
          <c:y val="4.73902561077064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Sheet1!$AD$2</c:f>
              <c:strCache>
                <c:ptCount val="1"/>
                <c:pt idx="0">
                  <c:v>Tianjin cuisine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Sheet1!$AE$1:$AM$1</c:f>
              <c:strCache>
                <c:ptCount val="9"/>
                <c:pt idx="0">
                  <c:v>Friend</c:v>
                </c:pt>
                <c:pt idx="1">
                  <c:v>Family</c:v>
                </c:pt>
                <c:pt idx="2">
                  <c:v>Business dinning</c:v>
                </c:pt>
                <c:pt idx="3">
                  <c:v>Dating</c:v>
                </c:pt>
                <c:pt idx="4">
                  <c:v>Casual</c:v>
                </c:pt>
                <c:pt idx="5">
                  <c:v>Leisure &amp; rest</c:v>
                </c:pt>
                <c:pt idx="6">
                  <c:v>afternoon tea</c:v>
                </c:pt>
                <c:pt idx="7">
                  <c:v>Breakfast</c:v>
                </c:pt>
                <c:pt idx="8">
                  <c:v>Midnight snack</c:v>
                </c:pt>
              </c:strCache>
            </c:strRef>
          </c:cat>
          <c:val>
            <c:numRef>
              <c:f>Sheet1!$AE$2:$AM$2</c:f>
              <c:numCache>
                <c:formatCode>0.00</c:formatCode>
                <c:ptCount val="9"/>
                <c:pt idx="0">
                  <c:v>0.31512054480111518</c:v>
                </c:pt>
                <c:pt idx="1">
                  <c:v>0.24643754177029353</c:v>
                </c:pt>
                <c:pt idx="2">
                  <c:v>0.13236568005343574</c:v>
                </c:pt>
                <c:pt idx="3">
                  <c:v>9.7356160802674716E-2</c:v>
                </c:pt>
                <c:pt idx="4">
                  <c:v>0.13032245785064914</c:v>
                </c:pt>
                <c:pt idx="5">
                  <c:v>5.4359153183370187E-2</c:v>
                </c:pt>
                <c:pt idx="6">
                  <c:v>0</c:v>
                </c:pt>
                <c:pt idx="7">
                  <c:v>2.403846153846154E-2</c:v>
                </c:pt>
                <c:pt idx="8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Sheet1!$AD$3</c:f>
              <c:strCache>
                <c:ptCount val="1"/>
                <c:pt idx="0">
                  <c:v>Western resturant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Sheet1!$AE$1:$AM$1</c:f>
              <c:strCache>
                <c:ptCount val="9"/>
                <c:pt idx="0">
                  <c:v>Friend</c:v>
                </c:pt>
                <c:pt idx="1">
                  <c:v>Family</c:v>
                </c:pt>
                <c:pt idx="2">
                  <c:v>Business dinning</c:v>
                </c:pt>
                <c:pt idx="3">
                  <c:v>Dating</c:v>
                </c:pt>
                <c:pt idx="4">
                  <c:v>Casual</c:v>
                </c:pt>
                <c:pt idx="5">
                  <c:v>Leisure &amp; rest</c:v>
                </c:pt>
                <c:pt idx="6">
                  <c:v>afternoon tea</c:v>
                </c:pt>
                <c:pt idx="7">
                  <c:v>Breakfast</c:v>
                </c:pt>
                <c:pt idx="8">
                  <c:v>Midnight snack</c:v>
                </c:pt>
              </c:strCache>
            </c:strRef>
          </c:cat>
          <c:val>
            <c:numRef>
              <c:f>Sheet1!$AE$3:$AM$3</c:f>
              <c:numCache>
                <c:formatCode>0.00</c:formatCode>
                <c:ptCount val="9"/>
                <c:pt idx="0">
                  <c:v>0.20213675213675217</c:v>
                </c:pt>
                <c:pt idx="1">
                  <c:v>0.14518259518259516</c:v>
                </c:pt>
                <c:pt idx="2">
                  <c:v>0</c:v>
                </c:pt>
                <c:pt idx="3">
                  <c:v>0.28146853146853146</c:v>
                </c:pt>
                <c:pt idx="4">
                  <c:v>7.9487179487179496E-2</c:v>
                </c:pt>
                <c:pt idx="5">
                  <c:v>0.26608391608391607</c:v>
                </c:pt>
                <c:pt idx="6">
                  <c:v>0</c:v>
                </c:pt>
                <c:pt idx="7">
                  <c:v>0</c:v>
                </c:pt>
                <c:pt idx="8">
                  <c:v>2.5641025641025644E-2</c:v>
                </c:pt>
              </c:numCache>
            </c:numRef>
          </c:val>
        </c:ser>
        <c:ser>
          <c:idx val="2"/>
          <c:order val="2"/>
          <c:tx>
            <c:strRef>
              <c:f>Sheet1!$AD$4</c:f>
              <c:strCache>
                <c:ptCount val="1"/>
                <c:pt idx="0">
                  <c:v>Cafeteria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Sheet1!$AE$1:$AM$1</c:f>
              <c:strCache>
                <c:ptCount val="9"/>
                <c:pt idx="0">
                  <c:v>Friend</c:v>
                </c:pt>
                <c:pt idx="1">
                  <c:v>Family</c:v>
                </c:pt>
                <c:pt idx="2">
                  <c:v>Business dinning</c:v>
                </c:pt>
                <c:pt idx="3">
                  <c:v>Dating</c:v>
                </c:pt>
                <c:pt idx="4">
                  <c:v>Casual</c:v>
                </c:pt>
                <c:pt idx="5">
                  <c:v>Leisure &amp; rest</c:v>
                </c:pt>
                <c:pt idx="6">
                  <c:v>afternoon tea</c:v>
                </c:pt>
                <c:pt idx="7">
                  <c:v>Breakfast</c:v>
                </c:pt>
                <c:pt idx="8">
                  <c:v>Midnight snack</c:v>
                </c:pt>
              </c:strCache>
            </c:strRef>
          </c:cat>
          <c:val>
            <c:numRef>
              <c:f>Sheet1!$AE$4:$AM$4</c:f>
              <c:numCache>
                <c:formatCode>0.00</c:formatCode>
                <c:ptCount val="9"/>
                <c:pt idx="0">
                  <c:v>0.36942403848432426</c:v>
                </c:pt>
                <c:pt idx="1">
                  <c:v>0.19678396084353572</c:v>
                </c:pt>
                <c:pt idx="2">
                  <c:v>9.0902951168597271E-2</c:v>
                </c:pt>
                <c:pt idx="3">
                  <c:v>0.15226603100604852</c:v>
                </c:pt>
                <c:pt idx="4">
                  <c:v>0.10091352875660561</c:v>
                </c:pt>
                <c:pt idx="5">
                  <c:v>5.3345853377252228E-2</c:v>
                </c:pt>
                <c:pt idx="6">
                  <c:v>0</c:v>
                </c:pt>
                <c:pt idx="7">
                  <c:v>3.6363636363636362E-2</c:v>
                </c:pt>
                <c:pt idx="8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Sheet1!$AD$5</c:f>
              <c:strCache>
                <c:ptCount val="1"/>
                <c:pt idx="0">
                  <c:v>Fast 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Sheet1!$AE$1:$AM$1</c:f>
              <c:strCache>
                <c:ptCount val="9"/>
                <c:pt idx="0">
                  <c:v>Friend</c:v>
                </c:pt>
                <c:pt idx="1">
                  <c:v>Family</c:v>
                </c:pt>
                <c:pt idx="2">
                  <c:v>Business dinning</c:v>
                </c:pt>
                <c:pt idx="3">
                  <c:v>Dating</c:v>
                </c:pt>
                <c:pt idx="4">
                  <c:v>Casual</c:v>
                </c:pt>
                <c:pt idx="5">
                  <c:v>Leisure &amp; rest</c:v>
                </c:pt>
                <c:pt idx="6">
                  <c:v>afternoon tea</c:v>
                </c:pt>
                <c:pt idx="7">
                  <c:v>Breakfast</c:v>
                </c:pt>
                <c:pt idx="8">
                  <c:v>Midnight snack</c:v>
                </c:pt>
              </c:strCache>
            </c:strRef>
          </c:cat>
          <c:val>
            <c:numRef>
              <c:f>Sheet1!$AE$5:$AM$5</c:f>
              <c:numCache>
                <c:formatCode>0.00</c:formatCode>
                <c:ptCount val="9"/>
                <c:pt idx="0">
                  <c:v>0.22087057265806026</c:v>
                </c:pt>
                <c:pt idx="1">
                  <c:v>2.983283680900364E-2</c:v>
                </c:pt>
                <c:pt idx="2">
                  <c:v>2.9170804369414098E-2</c:v>
                </c:pt>
                <c:pt idx="3">
                  <c:v>0.30759682224428997</c:v>
                </c:pt>
                <c:pt idx="4">
                  <c:v>0.13728897715988081</c:v>
                </c:pt>
                <c:pt idx="5">
                  <c:v>0.23795928500496522</c:v>
                </c:pt>
                <c:pt idx="6">
                  <c:v>3.7280701754385963E-2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</c:ser>
        <c:ser>
          <c:idx val="4"/>
          <c:order val="4"/>
          <c:tx>
            <c:strRef>
              <c:f>Sheet1!$AD$6</c:f>
              <c:strCache>
                <c:ptCount val="1"/>
                <c:pt idx="0">
                  <c:v>Coffee shop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Sheet1!$AE$1:$AM$1</c:f>
              <c:strCache>
                <c:ptCount val="9"/>
                <c:pt idx="0">
                  <c:v>Friend</c:v>
                </c:pt>
                <c:pt idx="1">
                  <c:v>Family</c:v>
                </c:pt>
                <c:pt idx="2">
                  <c:v>Business dinning</c:v>
                </c:pt>
                <c:pt idx="3">
                  <c:v>Dating</c:v>
                </c:pt>
                <c:pt idx="4">
                  <c:v>Casual</c:v>
                </c:pt>
                <c:pt idx="5">
                  <c:v>Leisure &amp; rest</c:v>
                </c:pt>
                <c:pt idx="6">
                  <c:v>afternoon tea</c:v>
                </c:pt>
                <c:pt idx="7">
                  <c:v>Breakfast</c:v>
                </c:pt>
                <c:pt idx="8">
                  <c:v>Midnight snack</c:v>
                </c:pt>
              </c:strCache>
            </c:strRef>
          </c:cat>
          <c:val>
            <c:numRef>
              <c:f>Sheet1!$AE$6:$AM$6</c:f>
              <c:numCache>
                <c:formatCode>0.00</c:formatCode>
                <c:ptCount val="9"/>
                <c:pt idx="0">
                  <c:v>0.19060912206073494</c:v>
                </c:pt>
                <c:pt idx="1">
                  <c:v>2.6785714285714284E-2</c:v>
                </c:pt>
                <c:pt idx="2">
                  <c:v>2.564102564102564E-2</c:v>
                </c:pt>
                <c:pt idx="3">
                  <c:v>0.21339950372208435</c:v>
                </c:pt>
                <c:pt idx="4">
                  <c:v>4.0322580645161289E-2</c:v>
                </c:pt>
                <c:pt idx="5">
                  <c:v>0.23680284768994445</c:v>
                </c:pt>
                <c:pt idx="6">
                  <c:v>0.24858206309819211</c:v>
                </c:pt>
                <c:pt idx="7">
                  <c:v>1.7857142857142856E-2</c:v>
                </c:pt>
                <c:pt idx="8">
                  <c:v>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-1242552640"/>
        <c:axId val="-1242553728"/>
      </c:barChart>
      <c:catAx>
        <c:axId val="-1242552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42553728"/>
        <c:crosses val="autoZero"/>
        <c:auto val="1"/>
        <c:lblAlgn val="ctr"/>
        <c:lblOffset val="100"/>
        <c:noMultiLvlLbl val="0"/>
      </c:catAx>
      <c:valAx>
        <c:axId val="-1242553728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-1242552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500321180087984"/>
          <c:y val="8.8370356520844254E-2"/>
          <c:w val="0.51268465240295868"/>
          <c:h val="4.14357381842520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 smtClean="0"/>
              <a:t>PRICE - SENTIMENT</a:t>
            </a:r>
            <a:endParaRPr lang="en-US" altLang="zh-CN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Sheet1!$Y$1</c:f>
              <c:strCache>
                <c:ptCount val="1"/>
                <c:pt idx="0">
                  <c:v>sentiment</c:v>
                </c:pt>
              </c:strCache>
            </c:strRef>
          </c:tx>
          <c:spPr>
            <a:ln w="19050" cap="rnd">
              <a:noFill/>
              <a:round/>
            </a:ln>
            <a:effectLst>
              <a:glow rad="177800">
                <a:schemeClr val="tx2">
                  <a:lumMod val="90000"/>
                  <a:alpha val="17000"/>
                </a:schemeClr>
              </a:glow>
              <a:outerShdw blurRad="50800" dist="25400" dir="5400000" sx="99000" sy="99000" algn="ctr" rotWithShape="0">
                <a:srgbClr val="000000">
                  <a:alpha val="43137"/>
                </a:srgbClr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50800">
                <a:solidFill>
                  <a:schemeClr val="accent1"/>
                </a:solidFill>
              </a:ln>
              <a:effectLst>
                <a:glow rad="177800">
                  <a:schemeClr val="tx2">
                    <a:lumMod val="90000"/>
                    <a:alpha val="17000"/>
                  </a:schemeClr>
                </a:glow>
                <a:outerShdw blurRad="50800" dist="25400" dir="5400000" sx="99000" sy="99000" algn="ctr" rotWithShape="0">
                  <a:srgbClr val="000000">
                    <a:alpha val="43137"/>
                  </a:srgbClr>
                </a:outerShdw>
              </a:effectLst>
            </c:spPr>
          </c:marker>
          <c:xVal>
            <c:numRef>
              <c:f>Sheet1!$X$2:$X$21</c:f>
              <c:numCache>
                <c:formatCode>General</c:formatCode>
                <c:ptCount val="20"/>
                <c:pt idx="0">
                  <c:v>247</c:v>
                </c:pt>
                <c:pt idx="1">
                  <c:v>130</c:v>
                </c:pt>
                <c:pt idx="2">
                  <c:v>67</c:v>
                </c:pt>
                <c:pt idx="3">
                  <c:v>31</c:v>
                </c:pt>
                <c:pt idx="4">
                  <c:v>258</c:v>
                </c:pt>
                <c:pt idx="5">
                  <c:v>106</c:v>
                </c:pt>
                <c:pt idx="6">
                  <c:v>68</c:v>
                </c:pt>
                <c:pt idx="7">
                  <c:v>41</c:v>
                </c:pt>
                <c:pt idx="8">
                  <c:v>218</c:v>
                </c:pt>
                <c:pt idx="9">
                  <c:v>198</c:v>
                </c:pt>
                <c:pt idx="10">
                  <c:v>68</c:v>
                </c:pt>
                <c:pt idx="11">
                  <c:v>48</c:v>
                </c:pt>
                <c:pt idx="12">
                  <c:v>113</c:v>
                </c:pt>
                <c:pt idx="13">
                  <c:v>98</c:v>
                </c:pt>
                <c:pt idx="14">
                  <c:v>69</c:v>
                </c:pt>
                <c:pt idx="15">
                  <c:v>50</c:v>
                </c:pt>
                <c:pt idx="16">
                  <c:v>239</c:v>
                </c:pt>
                <c:pt idx="17">
                  <c:v>147</c:v>
                </c:pt>
                <c:pt idx="18">
                  <c:v>50</c:v>
                </c:pt>
                <c:pt idx="19">
                  <c:v>45</c:v>
                </c:pt>
              </c:numCache>
            </c:numRef>
          </c:xVal>
          <c:yVal>
            <c:numRef>
              <c:f>Sheet1!$Y$2:$Y$21</c:f>
              <c:numCache>
                <c:formatCode>0.00_);[Red]\(0.00\)</c:formatCode>
                <c:ptCount val="20"/>
                <c:pt idx="0">
                  <c:v>26.987577639751553</c:v>
                </c:pt>
                <c:pt idx="1">
                  <c:v>12.976600137646249</c:v>
                </c:pt>
                <c:pt idx="2">
                  <c:v>23.40290088638195</c:v>
                </c:pt>
                <c:pt idx="3">
                  <c:v>21.260492040520983</c:v>
                </c:pt>
                <c:pt idx="5">
                  <c:v>10.24390243902439</c:v>
                </c:pt>
                <c:pt idx="6">
                  <c:v>19.876607470912433</c:v>
                </c:pt>
                <c:pt idx="7">
                  <c:v>19.227272727272727</c:v>
                </c:pt>
                <c:pt idx="8">
                  <c:v>29.194225721784775</c:v>
                </c:pt>
                <c:pt idx="9">
                  <c:v>24.955801104972377</c:v>
                </c:pt>
                <c:pt idx="10">
                  <c:v>18.318141870684244</c:v>
                </c:pt>
                <c:pt idx="11">
                  <c:v>12.461138399306559</c:v>
                </c:pt>
                <c:pt idx="12">
                  <c:v>9.9850374064837908</c:v>
                </c:pt>
                <c:pt idx="13">
                  <c:v>14.31103896103896</c:v>
                </c:pt>
                <c:pt idx="14">
                  <c:v>18.352310783657067</c:v>
                </c:pt>
                <c:pt idx="15">
                  <c:v>16.929759704251385</c:v>
                </c:pt>
                <c:pt idx="16">
                  <c:v>25.398340248962654</c:v>
                </c:pt>
                <c:pt idx="17">
                  <c:v>25.09226932668329</c:v>
                </c:pt>
                <c:pt idx="18">
                  <c:v>22.732087227414329</c:v>
                </c:pt>
                <c:pt idx="19">
                  <c:v>23.831683168316832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46756192"/>
        <c:axId val="-1246753472"/>
      </c:scatterChart>
      <c:valAx>
        <c:axId val="-124675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dirty="0" smtClean="0"/>
                  <a:t>Price</a:t>
                </a:r>
                <a:endParaRPr lang="zh-CN" altLang="en-US" sz="16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46753472"/>
        <c:crosses val="autoZero"/>
        <c:crossBetween val="midCat"/>
      </c:valAx>
      <c:valAx>
        <c:axId val="-124675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dirty="0" smtClean="0"/>
                  <a:t>Sentiment</a:t>
                </a:r>
                <a:endParaRPr lang="zh-CN" altLang="en-US" sz="16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46756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0"/>
              <a:t>Coffee Shop</a:t>
            </a:r>
            <a:endParaRPr lang="zh-CN" altLang="en-US" sz="1600" b="0"/>
          </a:p>
        </c:rich>
      </c:tx>
      <c:layout>
        <c:manualLayout>
          <c:xMode val="edge"/>
          <c:yMode val="edge"/>
          <c:x val="0.64964318181818181"/>
          <c:y val="0.273148263888888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Sheet1!$E$1:$H$1</c:f>
              <c:strCache>
                <c:ptCount val="4"/>
                <c:pt idx="0">
                  <c:v>taste</c:v>
                </c:pt>
                <c:pt idx="1">
                  <c:v>environment</c:v>
                </c:pt>
                <c:pt idx="2">
                  <c:v>service</c:v>
                </c:pt>
                <c:pt idx="3">
                  <c:v>price</c:v>
                </c:pt>
              </c:strCache>
            </c:strRef>
          </c:cat>
          <c:val>
            <c:numRef>
              <c:f>Sheet1!$E$2:$H$2</c:f>
              <c:numCache>
                <c:formatCode>General</c:formatCode>
                <c:ptCount val="4"/>
                <c:pt idx="0">
                  <c:v>6974</c:v>
                </c:pt>
                <c:pt idx="1">
                  <c:v>1234</c:v>
                </c:pt>
                <c:pt idx="2">
                  <c:v>743</c:v>
                </c:pt>
                <c:pt idx="3">
                  <c:v>230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193964646464652"/>
          <c:y val="0.44392395833333331"/>
          <c:w val="0.34202500000000002"/>
          <c:h val="0.39710833333333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/>
              <a:t>Cafeteria</a:t>
            </a:r>
          </a:p>
        </c:rich>
      </c:tx>
      <c:layout>
        <c:manualLayout>
          <c:xMode val="edge"/>
          <c:yMode val="edge"/>
          <c:x val="0.64164015151515152"/>
          <c:y val="0.23247638888888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cafeteria_freq!$E$1:$H$1</c:f>
              <c:strCache>
                <c:ptCount val="4"/>
                <c:pt idx="0">
                  <c:v>taste</c:v>
                </c:pt>
                <c:pt idx="1">
                  <c:v>environment</c:v>
                </c:pt>
                <c:pt idx="2">
                  <c:v>service</c:v>
                </c:pt>
                <c:pt idx="3">
                  <c:v>price</c:v>
                </c:pt>
              </c:strCache>
            </c:strRef>
          </c:cat>
          <c:val>
            <c:numRef>
              <c:f>cafeteria_freq!$E$2:$H$2</c:f>
              <c:numCache>
                <c:formatCode>General</c:formatCode>
                <c:ptCount val="4"/>
                <c:pt idx="0">
                  <c:v>23317</c:v>
                </c:pt>
                <c:pt idx="1">
                  <c:v>2973</c:v>
                </c:pt>
                <c:pt idx="2">
                  <c:v>3120</c:v>
                </c:pt>
                <c:pt idx="3">
                  <c:v>2871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/>
              <a:t>Tianjin Cuisine</a:t>
            </a:r>
          </a:p>
        </c:rich>
      </c:tx>
      <c:layout>
        <c:manualLayout>
          <c:xMode val="edge"/>
          <c:yMode val="edge"/>
          <c:x val="0.63740505050505047"/>
          <c:y val="0.232580902777777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tianjinfood_freq!$D$1:$G$1</c:f>
              <c:strCache>
                <c:ptCount val="4"/>
                <c:pt idx="0">
                  <c:v>taste</c:v>
                </c:pt>
                <c:pt idx="1">
                  <c:v>environment</c:v>
                </c:pt>
                <c:pt idx="2">
                  <c:v>service</c:v>
                </c:pt>
                <c:pt idx="3">
                  <c:v>price</c:v>
                </c:pt>
              </c:strCache>
            </c:strRef>
          </c:cat>
          <c:val>
            <c:numRef>
              <c:f>tianjinfood_freq!$D$2:$G$2</c:f>
              <c:numCache>
                <c:formatCode>General</c:formatCode>
                <c:ptCount val="4"/>
                <c:pt idx="0">
                  <c:v>15481</c:v>
                </c:pt>
                <c:pt idx="1">
                  <c:v>2810</c:v>
                </c:pt>
                <c:pt idx="2">
                  <c:v>2062</c:v>
                </c:pt>
                <c:pt idx="3">
                  <c:v>1605</c:v>
                </c:pt>
              </c:numCache>
            </c:numRef>
          </c:val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tianjinfood_freq!$D$1:$G$1</c:f>
              <c:strCache>
                <c:ptCount val="4"/>
                <c:pt idx="0">
                  <c:v>taste</c:v>
                </c:pt>
                <c:pt idx="1">
                  <c:v>environment</c:v>
                </c:pt>
                <c:pt idx="2">
                  <c:v>service</c:v>
                </c:pt>
                <c:pt idx="3">
                  <c:v>price</c:v>
                </c:pt>
              </c:strCache>
            </c:strRef>
          </c:cat>
          <c:val>
            <c:numRef>
              <c:f>tianjinfood_freq!$D$3:$G$3</c:f>
              <c:numCache>
                <c:formatCode>General</c:formatCode>
                <c:ptCount val="4"/>
                <c:pt idx="0">
                  <c:v>0.70502778030786051</c:v>
                </c:pt>
                <c:pt idx="1">
                  <c:v>0.12797158211130338</c:v>
                </c:pt>
                <c:pt idx="2">
                  <c:v>9.3906548866016945E-2</c:v>
                </c:pt>
                <c:pt idx="3">
                  <c:v>7.3094088714819205E-2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 smtClean="0"/>
              <a:t>Fast food</a:t>
            </a:r>
            <a:endParaRPr lang="en-US" altLang="zh-CN" sz="1600" dirty="0"/>
          </a:p>
        </c:rich>
      </c:tx>
      <c:layout>
        <c:manualLayout>
          <c:xMode val="edge"/>
          <c:yMode val="edge"/>
          <c:x val="0.64392021717265446"/>
          <c:y val="0.231481481481481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fastfood_freq!$E$1:$H$1</c:f>
              <c:strCache>
                <c:ptCount val="4"/>
                <c:pt idx="0">
                  <c:v>taste</c:v>
                </c:pt>
                <c:pt idx="1">
                  <c:v>environment</c:v>
                </c:pt>
                <c:pt idx="2">
                  <c:v>service</c:v>
                </c:pt>
                <c:pt idx="3">
                  <c:v>price</c:v>
                </c:pt>
              </c:strCache>
            </c:strRef>
          </c:cat>
          <c:val>
            <c:numRef>
              <c:f>fastfood_freq!$E$2:$H$2</c:f>
              <c:numCache>
                <c:formatCode>General</c:formatCode>
                <c:ptCount val="4"/>
                <c:pt idx="0">
                  <c:v>16153</c:v>
                </c:pt>
                <c:pt idx="1">
                  <c:v>1876</c:v>
                </c:pt>
                <c:pt idx="2">
                  <c:v>1532</c:v>
                </c:pt>
                <c:pt idx="3">
                  <c:v>1499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Western </a:t>
            </a:r>
            <a:endParaRPr lang="en-US" altLang="zh-CN" sz="1600" dirty="0" smtClean="0"/>
          </a:p>
          <a:p>
            <a:pPr algn="l">
              <a:defRPr sz="1600"/>
            </a:pPr>
            <a:r>
              <a:rPr lang="en-US" altLang="zh-CN" sz="1600" dirty="0" smtClean="0"/>
              <a:t>Restaurant</a:t>
            </a:r>
            <a:endParaRPr lang="en-US" altLang="zh-CN" sz="1600" dirty="0"/>
          </a:p>
        </c:rich>
      </c:tx>
      <c:layout>
        <c:manualLayout>
          <c:xMode val="edge"/>
          <c:yMode val="edge"/>
          <c:x val="0.65551610143730132"/>
          <c:y val="0.26961493920092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effectLst>
              <a:glow>
                <a:schemeClr val="tx2">
                  <a:alpha val="13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>
                  <a:schemeClr val="tx2">
                    <a:alpha val="13000"/>
                  </a:schemeClr>
                </a:glo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>
                  <a:schemeClr val="tx2">
                    <a:alpha val="13000"/>
                  </a:schemeClr>
                </a:glo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>
                  <a:schemeClr val="tx2">
                    <a:alpha val="13000"/>
                  </a:schemeClr>
                </a:glo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>
                  <a:schemeClr val="tx2">
                    <a:alpha val="13000"/>
                  </a:schemeClr>
                </a:glo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west_freq!$E$1:$H$1</c:f>
              <c:strCache>
                <c:ptCount val="4"/>
                <c:pt idx="0">
                  <c:v>taste</c:v>
                </c:pt>
                <c:pt idx="1">
                  <c:v>environment</c:v>
                </c:pt>
                <c:pt idx="2">
                  <c:v>service</c:v>
                </c:pt>
                <c:pt idx="3">
                  <c:v>price</c:v>
                </c:pt>
              </c:strCache>
            </c:strRef>
          </c:cat>
          <c:val>
            <c:numRef>
              <c:f>west_freq!$E$2:$H$2</c:f>
              <c:numCache>
                <c:formatCode>General</c:formatCode>
                <c:ptCount val="4"/>
                <c:pt idx="0">
                  <c:v>19221</c:v>
                </c:pt>
                <c:pt idx="1">
                  <c:v>2889</c:v>
                </c:pt>
                <c:pt idx="2">
                  <c:v>1867</c:v>
                </c:pt>
                <c:pt idx="3">
                  <c:v>1011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153361172600865"/>
          <c:y val="0.46769864247571247"/>
          <c:w val="0.32990579402319636"/>
          <c:h val="0.36790580968924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Western Restaurant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  <c:pt idx="3">
                  <c:v>taste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9.209751866422973E-2</c:v>
                </c:pt>
                <c:pt idx="1">
                  <c:v>9.6651280939252196E-2</c:v>
                </c:pt>
                <c:pt idx="2">
                  <c:v>8.8937765248908021E-2</c:v>
                </c:pt>
                <c:pt idx="3">
                  <c:v>0.72231343514761004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Tianjin Cuisine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  <c:pt idx="3">
                  <c:v>taste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0.12797158211130338</c:v>
                </c:pt>
                <c:pt idx="1">
                  <c:v>9.3906548866016945E-2</c:v>
                </c:pt>
                <c:pt idx="2">
                  <c:v>7.3094088714819205E-2</c:v>
                </c:pt>
                <c:pt idx="3">
                  <c:v>0.70502778030786051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Fast Food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  <c:pt idx="3">
                  <c:v>taste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8.9078822412155742E-2</c:v>
                </c:pt>
                <c:pt idx="1">
                  <c:v>7.274453941120608E-2</c:v>
                </c:pt>
                <c:pt idx="2">
                  <c:v>7.1177587844254514E-2</c:v>
                </c:pt>
                <c:pt idx="3">
                  <c:v>0.76699905033238369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Cafeteria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  <c:pt idx="3">
                  <c:v>taste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9.209751866422973E-2</c:v>
                </c:pt>
                <c:pt idx="1">
                  <c:v>9.6651280939252196E-2</c:v>
                </c:pt>
                <c:pt idx="2">
                  <c:v>8.8937765248908021E-2</c:v>
                </c:pt>
                <c:pt idx="3">
                  <c:v>0.72231343514761004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Coffee Shop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  <c:pt idx="3">
                  <c:v>taste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0.13440801655593074</c:v>
                </c:pt>
                <c:pt idx="1">
                  <c:v>8.0928003485459102E-2</c:v>
                </c:pt>
                <c:pt idx="2">
                  <c:v>2.5051737283520312E-2</c:v>
                </c:pt>
                <c:pt idx="3">
                  <c:v>0.75961224267508987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37864176"/>
        <c:axId val="-1137868528"/>
      </c:barChart>
      <c:catAx>
        <c:axId val="-113786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37868528"/>
        <c:crosses val="autoZero"/>
        <c:auto val="1"/>
        <c:lblAlgn val="ctr"/>
        <c:lblOffset val="100"/>
        <c:noMultiLvlLbl val="0"/>
      </c:catAx>
      <c:valAx>
        <c:axId val="-113786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37864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Western Restaurant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9.209751866422973E-2</c:v>
                </c:pt>
                <c:pt idx="1">
                  <c:v>9.6651280939252196E-2</c:v>
                </c:pt>
                <c:pt idx="2">
                  <c:v>8.8937765248908021E-2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Tianjin Cuisine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0.12797158211130338</c:v>
                </c:pt>
                <c:pt idx="1">
                  <c:v>9.3906548866016945E-2</c:v>
                </c:pt>
                <c:pt idx="2">
                  <c:v>7.3094088714819205E-2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Fast Food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8.9078822412155742E-2</c:v>
                </c:pt>
                <c:pt idx="1">
                  <c:v>7.274453941120608E-2</c:v>
                </c:pt>
                <c:pt idx="2">
                  <c:v>7.1177587844254514E-2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Cafeteria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9.209751866422973E-2</c:v>
                </c:pt>
                <c:pt idx="1">
                  <c:v>9.6651280939252196E-2</c:v>
                </c:pt>
                <c:pt idx="2">
                  <c:v>8.8937765248908021E-2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Coffee Shop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environment</c:v>
                </c:pt>
                <c:pt idx="1">
                  <c:v>service</c:v>
                </c:pt>
                <c:pt idx="2">
                  <c:v>price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0.13440801655593074</c:v>
                </c:pt>
                <c:pt idx="1">
                  <c:v>8.0928003485459102E-2</c:v>
                </c:pt>
                <c:pt idx="2">
                  <c:v>2.5051737283520312E-2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37867984"/>
        <c:axId val="-1137828368"/>
      </c:barChart>
      <c:catAx>
        <c:axId val="-113786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37828368"/>
        <c:crosses val="autoZero"/>
        <c:auto val="1"/>
        <c:lblAlgn val="ctr"/>
        <c:lblOffset val="100"/>
        <c:noMultiLvlLbl val="0"/>
      </c:catAx>
      <c:valAx>
        <c:axId val="-113782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37867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 smtClean="0"/>
              <a:t>PRICE – OVERALL GRADE</a:t>
            </a:r>
            <a:r>
              <a:rPr lang="en-US" altLang="zh-CN" sz="2000" baseline="0" dirty="0" smtClean="0"/>
              <a:t>  </a:t>
            </a:r>
            <a:endParaRPr lang="en-US" altLang="zh-CN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Sheet1!$AA$1</c:f>
              <c:strCache>
                <c:ptCount val="1"/>
                <c:pt idx="0">
                  <c:v>overall</c:v>
                </c:pt>
              </c:strCache>
            </c:strRef>
          </c:tx>
          <c:spPr>
            <a:ln w="19050" cap="rnd">
              <a:noFill/>
              <a:round/>
            </a:ln>
            <a:effectLst>
              <a:glow rad="165100">
                <a:schemeClr val="tx2">
                  <a:lumMod val="90000"/>
                  <a:alpha val="16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50800">
                <a:solidFill>
                  <a:schemeClr val="accent1"/>
                </a:solidFill>
              </a:ln>
              <a:effectLst>
                <a:glow rad="165100">
                  <a:schemeClr val="tx2">
                    <a:lumMod val="90000"/>
                    <a:alpha val="16000"/>
                  </a:schemeClr>
                </a:glow>
              </a:effectLst>
            </c:spPr>
          </c:marker>
          <c:xVal>
            <c:numRef>
              <c:f>Sheet1!$X$2:$X$21</c:f>
              <c:numCache>
                <c:formatCode>General</c:formatCode>
                <c:ptCount val="20"/>
                <c:pt idx="0">
                  <c:v>247</c:v>
                </c:pt>
                <c:pt idx="1">
                  <c:v>130</c:v>
                </c:pt>
                <c:pt idx="2">
                  <c:v>67</c:v>
                </c:pt>
                <c:pt idx="3">
                  <c:v>31</c:v>
                </c:pt>
                <c:pt idx="4">
                  <c:v>258</c:v>
                </c:pt>
                <c:pt idx="5">
                  <c:v>106</c:v>
                </c:pt>
                <c:pt idx="6">
                  <c:v>68</c:v>
                </c:pt>
                <c:pt idx="7">
                  <c:v>41</c:v>
                </c:pt>
                <c:pt idx="8">
                  <c:v>218</c:v>
                </c:pt>
                <c:pt idx="9">
                  <c:v>198</c:v>
                </c:pt>
                <c:pt idx="10">
                  <c:v>68</c:v>
                </c:pt>
                <c:pt idx="11">
                  <c:v>48</c:v>
                </c:pt>
                <c:pt idx="12">
                  <c:v>113</c:v>
                </c:pt>
                <c:pt idx="13">
                  <c:v>98</c:v>
                </c:pt>
                <c:pt idx="14">
                  <c:v>69</c:v>
                </c:pt>
                <c:pt idx="15">
                  <c:v>50</c:v>
                </c:pt>
                <c:pt idx="16">
                  <c:v>239</c:v>
                </c:pt>
                <c:pt idx="17">
                  <c:v>147</c:v>
                </c:pt>
                <c:pt idx="18">
                  <c:v>50</c:v>
                </c:pt>
                <c:pt idx="19">
                  <c:v>45</c:v>
                </c:pt>
              </c:numCache>
            </c:numRef>
          </c:xVal>
          <c:yVal>
            <c:numRef>
              <c:f>Sheet1!$AA$2:$AA$21</c:f>
              <c:numCache>
                <c:formatCode>0.00_ </c:formatCode>
                <c:ptCount val="20"/>
                <c:pt idx="0">
                  <c:v>7.5333333333333341</c:v>
                </c:pt>
                <c:pt idx="1">
                  <c:v>8.7666666666666657</c:v>
                </c:pt>
                <c:pt idx="2">
                  <c:v>8.9</c:v>
                </c:pt>
                <c:pt idx="3">
                  <c:v>7.9000000000000012</c:v>
                </c:pt>
                <c:pt idx="5">
                  <c:v>9.0666666666666664</c:v>
                </c:pt>
                <c:pt idx="6">
                  <c:v>9.1666666666666661</c:v>
                </c:pt>
                <c:pt idx="7">
                  <c:v>7.3666666666666671</c:v>
                </c:pt>
                <c:pt idx="8">
                  <c:v>8.7666666666666657</c:v>
                </c:pt>
                <c:pt idx="9">
                  <c:v>7.2333333333333334</c:v>
                </c:pt>
                <c:pt idx="10">
                  <c:v>9.1666666666666661</c:v>
                </c:pt>
                <c:pt idx="11">
                  <c:v>8.9666666666666668</c:v>
                </c:pt>
                <c:pt idx="12">
                  <c:v>6.3</c:v>
                </c:pt>
                <c:pt idx="13">
                  <c:v>8.1666666666666661</c:v>
                </c:pt>
                <c:pt idx="14">
                  <c:v>9.0666666666666682</c:v>
                </c:pt>
                <c:pt idx="15">
                  <c:v>8.5666666666666682</c:v>
                </c:pt>
                <c:pt idx="16">
                  <c:v>9</c:v>
                </c:pt>
                <c:pt idx="17">
                  <c:v>8.9333333333333318</c:v>
                </c:pt>
                <c:pt idx="18">
                  <c:v>8.7000000000000011</c:v>
                </c:pt>
                <c:pt idx="19">
                  <c:v>8.9333333333333318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37827280"/>
        <c:axId val="-1137826736"/>
      </c:scatterChart>
      <c:valAx>
        <c:axId val="-1137827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dirty="0" smtClean="0"/>
                  <a:t>Price</a:t>
                </a:r>
                <a:endParaRPr lang="zh-CN" altLang="en-US" sz="16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37826736"/>
        <c:crosses val="autoZero"/>
        <c:crossBetween val="midCat"/>
      </c:valAx>
      <c:valAx>
        <c:axId val="-113782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dirty="0" smtClean="0"/>
                  <a:t>Overall</a:t>
                </a:r>
                <a:r>
                  <a:rPr lang="en-US" altLang="zh-CN" sz="1600" baseline="0" dirty="0" smtClean="0"/>
                  <a:t> Grade</a:t>
                </a:r>
                <a:endParaRPr lang="zh-CN" altLang="en-US" sz="16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3782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08BA6-A5D9-43D5-96B2-1542FC95E97D}" type="datetimeFigureOut">
              <a:rPr lang="zh-CN" altLang="en-US" smtClean="0"/>
              <a:t>2016/5/5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4FD7D-4CB7-458D-9E1E-F4179E5CF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86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FBDD4B2-0570-476B-A66D-4BA7FDE82E7C}" type="slidenum">
              <a:rPr lang="zh-CN" altLang="en-US">
                <a:latin typeface="Calibri" panose="020F0502020204030204" pitchFamily="34" charset="0"/>
              </a:rPr>
              <a:pPr eaLnBrk="1" hangingPunct="1"/>
              <a:t>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25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9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6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53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185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02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11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09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0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8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7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1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7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36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9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2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64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0199"/>
            <a:ext cx="12219279" cy="8458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06905" y="1488408"/>
            <a:ext cx="11085097" cy="22269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V="1">
            <a:off x="8248851" y="996281"/>
            <a:ext cx="3943149" cy="4336114"/>
          </a:xfrm>
          <a:custGeom>
            <a:avLst/>
            <a:gdLst>
              <a:gd name="connsiteX0" fmla="*/ 0 w 6623722"/>
              <a:gd name="connsiteY0" fmla="*/ 5741997 h 5741997"/>
              <a:gd name="connsiteX1" fmla="*/ 6623722 w 6623722"/>
              <a:gd name="connsiteY1" fmla="*/ 5741997 h 5741997"/>
              <a:gd name="connsiteX2" fmla="*/ 6623722 w 6623722"/>
              <a:gd name="connsiteY2" fmla="*/ 2491138 h 5741997"/>
              <a:gd name="connsiteX3" fmla="*/ 4619552 w 6623722"/>
              <a:gd name="connsiteY3" fmla="*/ 0 h 574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3722" h="5741997">
                <a:moveTo>
                  <a:pt x="0" y="5741997"/>
                </a:moveTo>
                <a:lnTo>
                  <a:pt x="6623722" y="5741997"/>
                </a:lnTo>
                <a:lnTo>
                  <a:pt x="6623722" y="2491138"/>
                </a:lnTo>
                <a:lnTo>
                  <a:pt x="4619552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32778" y="1596357"/>
            <a:ext cx="9724454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8000" b="1" cap="all" dirty="0">
                <a:latin typeface="+mj-lt"/>
                <a:ea typeface="微软雅黑" panose="020B0503020204020204" pitchFamily="34" charset="-122"/>
              </a:rPr>
              <a:t>A Bite of data</a:t>
            </a:r>
          </a:p>
          <a:p>
            <a:pPr algn="r">
              <a:spcBef>
                <a:spcPts val="600"/>
              </a:spcBef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DIANPING.COM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RESTURANTS COMMENTS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  <a:p>
            <a:pPr algn="r">
              <a:defRPr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4" name="组合 15"/>
          <p:cNvGrpSpPr>
            <a:grpSpLocks/>
          </p:cNvGrpSpPr>
          <p:nvPr/>
        </p:nvGrpSpPr>
        <p:grpSpPr bwMode="auto">
          <a:xfrm flipH="1">
            <a:off x="11377060" y="1951733"/>
            <a:ext cx="733977" cy="1118725"/>
            <a:chOff x="3517982" y="3840480"/>
            <a:chExt cx="505378" cy="792779"/>
          </a:xfrm>
          <a:solidFill>
            <a:schemeClr val="tx1"/>
          </a:solidFill>
        </p:grpSpPr>
        <p:sp>
          <p:nvSpPr>
            <p:cNvPr id="17" name="梯形 16"/>
            <p:cNvSpPr/>
            <p:nvPr/>
          </p:nvSpPr>
          <p:spPr>
            <a:xfrm rot="7200000">
              <a:off x="3699795" y="3713918"/>
              <a:ext cx="197003" cy="450128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梯形 17"/>
            <p:cNvSpPr/>
            <p:nvPr/>
          </p:nvSpPr>
          <p:spPr>
            <a:xfrm rot="5400000">
              <a:off x="3681086" y="4003068"/>
              <a:ext cx="123921" cy="450128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梯形 18"/>
            <p:cNvSpPr/>
            <p:nvPr/>
          </p:nvSpPr>
          <p:spPr>
            <a:xfrm rot="14400000" flipV="1">
              <a:off x="3699795" y="4309694"/>
              <a:ext cx="197003" cy="450128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686550" y="5055844"/>
            <a:ext cx="2359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GAO, Yuan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7458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EMPHASIS ANALYSIS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259413"/>
              </p:ext>
            </p:extLst>
          </p:nvPr>
        </p:nvGraphicFramePr>
        <p:xfrm>
          <a:off x="646111" y="1259999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46111" y="1260000"/>
            <a:ext cx="10876960" cy="5400000"/>
            <a:chOff x="646111" y="1260000"/>
            <a:chExt cx="10876960" cy="5400000"/>
          </a:xfrm>
        </p:grpSpPr>
        <p:graphicFrame>
          <p:nvGraphicFramePr>
            <p:cNvPr id="5" name="图表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46083645"/>
                </p:ext>
              </p:extLst>
            </p:nvPr>
          </p:nvGraphicFramePr>
          <p:xfrm>
            <a:off x="6123071" y="1260000"/>
            <a:ext cx="5400000" cy="54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646111" y="4857750"/>
              <a:ext cx="4021139" cy="1066800"/>
            </a:xfrm>
            <a:prstGeom prst="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20705211">
              <a:off x="4624572" y="4605726"/>
              <a:ext cx="1447800" cy="149557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218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SENTIMENT ANALYSIS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989913"/>
              </p:ext>
            </p:extLst>
          </p:nvPr>
        </p:nvGraphicFramePr>
        <p:xfrm>
          <a:off x="580335" y="1264368"/>
          <a:ext cx="5436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382050"/>
              </p:ext>
            </p:extLst>
          </p:nvPr>
        </p:nvGraphicFramePr>
        <p:xfrm>
          <a:off x="6072795" y="1271585"/>
          <a:ext cx="5436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993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Correlation Coefficient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8913" y="2019749"/>
            <a:ext cx="5846128" cy="419548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                    | </a:t>
            </a:r>
            <a:r>
              <a:rPr lang="en-US" altLang="zh-CN" sz="2400" dirty="0" smtClean="0">
                <a:latin typeface="+mn-lt"/>
                <a:ea typeface="+mn-ea"/>
                <a:cs typeface="+mn-cs"/>
              </a:rPr>
              <a:t>high-price   </a:t>
            </a:r>
            <a:r>
              <a:rPr lang="en-US" altLang="zh-CN" sz="2400" dirty="0" err="1" smtClean="0">
                <a:latin typeface="+mn-lt"/>
                <a:ea typeface="+mn-ea"/>
                <a:cs typeface="+mn-cs"/>
              </a:rPr>
              <a:t>sentim~t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    </a:t>
            </a:r>
            <a:r>
              <a:rPr lang="en-US" altLang="zh-CN" sz="2400" dirty="0" smtClean="0">
                <a:latin typeface="+mn-lt"/>
                <a:ea typeface="+mn-ea"/>
                <a:cs typeface="+mn-cs"/>
              </a:rPr>
              <a:t>-------------+-------------------------------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          price |   1.0000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                    |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                    |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  sentiment |   0.4003   1.0000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                    |   </a:t>
            </a:r>
            <a:endParaRPr lang="en-US" altLang="zh-CN" sz="2400" dirty="0" smtClean="0">
              <a:latin typeface="+mn-lt"/>
              <a:ea typeface="+mn-ea"/>
              <a:cs typeface="+mn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 smtClean="0"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 sz="2400" dirty="0" smtClean="0"/>
              <a:t>|   </a:t>
            </a:r>
            <a:r>
              <a:rPr lang="en-US" altLang="zh-CN" sz="2400" dirty="0" smtClean="0">
                <a:latin typeface="+mn-lt"/>
                <a:ea typeface="+mn-ea"/>
                <a:cs typeface="+mn-cs"/>
              </a:rPr>
              <a:t>0.5042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                    |</a:t>
            </a: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9387" y="162922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2400" dirty="0"/>
          </a:p>
          <a:p>
            <a:r>
              <a:rPr lang="en-US" altLang="zh-CN" sz="2400" dirty="0"/>
              <a:t>        </a:t>
            </a:r>
            <a:r>
              <a:rPr lang="en-US" altLang="zh-CN" sz="2400" dirty="0" smtClean="0"/>
              <a:t>          | low-price   </a:t>
            </a:r>
            <a:r>
              <a:rPr lang="en-US" altLang="zh-CN" sz="2400" dirty="0" err="1" smtClean="0"/>
              <a:t>sentim~t</a:t>
            </a:r>
            <a:endParaRPr lang="en-US" altLang="zh-CN" sz="2400" dirty="0"/>
          </a:p>
          <a:p>
            <a:r>
              <a:rPr lang="en-US" altLang="zh-CN" sz="2400" dirty="0" smtClean="0"/>
              <a:t>  -------------+--------------------------------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 smtClean="0"/>
              <a:t>    price |   </a:t>
            </a:r>
            <a:r>
              <a:rPr lang="en-US" altLang="zh-CN" sz="2400" dirty="0"/>
              <a:t>1.0000 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smtClean="0"/>
              <a:t>              |</a:t>
            </a:r>
            <a:endParaRPr lang="en-US" altLang="zh-CN" sz="2400" dirty="0"/>
          </a:p>
          <a:p>
            <a:r>
              <a:rPr lang="en-US" altLang="zh-CN" sz="2400" dirty="0"/>
              <a:t>   </a:t>
            </a:r>
            <a:r>
              <a:rPr lang="en-US" altLang="zh-CN" sz="2400" dirty="0" smtClean="0"/>
              <a:t>               |</a:t>
            </a:r>
            <a:endParaRPr lang="en-US" altLang="zh-CN" sz="2400" dirty="0"/>
          </a:p>
          <a:p>
            <a:r>
              <a:rPr lang="en-US" altLang="zh-CN" sz="2400" dirty="0" smtClean="0"/>
              <a:t>sentiment </a:t>
            </a:r>
            <a:r>
              <a:rPr lang="en-US" altLang="zh-CN" sz="2400" dirty="0"/>
              <a:t>|  -0.7038*  </a:t>
            </a:r>
            <a:r>
              <a:rPr lang="en-US" altLang="zh-CN" sz="2400" dirty="0" smtClean="0"/>
              <a:t>   1.0000 </a:t>
            </a:r>
            <a:endParaRPr lang="en-US" altLang="zh-CN" sz="2400" dirty="0"/>
          </a:p>
          <a:p>
            <a:r>
              <a:rPr lang="en-US" altLang="zh-CN" sz="2400" dirty="0"/>
              <a:t>      </a:t>
            </a:r>
            <a:r>
              <a:rPr lang="en-US" altLang="zh-CN" sz="2400" dirty="0" smtClean="0"/>
              <a:t>            </a:t>
            </a:r>
            <a:r>
              <a:rPr lang="en-US" altLang="zh-CN" sz="2400" dirty="0"/>
              <a:t>|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|   0.0050</a:t>
            </a:r>
            <a:endParaRPr lang="en-US" altLang="zh-CN" sz="2400" dirty="0"/>
          </a:p>
          <a:p>
            <a:r>
              <a:rPr lang="en-US" altLang="zh-CN" sz="2400" dirty="0" smtClean="0"/>
              <a:t>                  |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1637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1114" y="3021258"/>
            <a:ext cx="2908748" cy="1400530"/>
          </a:xfrm>
        </p:spPr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4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7256" y="924356"/>
            <a:ext cx="9404723" cy="1400530"/>
          </a:xfrm>
        </p:spPr>
        <p:txBody>
          <a:bodyPr>
            <a:normAutofit/>
          </a:bodyPr>
          <a:lstStyle/>
          <a:p>
            <a:r>
              <a:rPr lang="en-US" altLang="zh-CN" sz="7200" dirty="0" smtClean="0">
                <a:ea typeface="Kozuka Gothic Pro H" panose="020B0800000000000000" pitchFamily="34" charset="-128"/>
              </a:rPr>
              <a:t>RESEARCH TOPIC</a:t>
            </a:r>
            <a:endParaRPr lang="zh-CN" altLang="zh-CN" sz="7200" dirty="0">
              <a:ea typeface="Kozuka Gothic Pro H" panose="020B08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93000" cy="4195481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n-lt"/>
              </a:rPr>
              <a:t>Current study is an exploratory research based web comments and some </a:t>
            </a:r>
            <a:r>
              <a:rPr lang="en-US" altLang="zh-CN" sz="3600" dirty="0" err="1" smtClean="0">
                <a:latin typeface="+mn-lt"/>
              </a:rPr>
              <a:t>relevent</a:t>
            </a:r>
            <a:r>
              <a:rPr lang="en-US" altLang="zh-CN" sz="3600" dirty="0" smtClean="0">
                <a:latin typeface="+mn-lt"/>
              </a:rPr>
              <a:t> data. By adopting some data managing and text analytic techniques, the study try to find out some hidden information and patterns in web comments.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43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742" y="713101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 altLang="zh-CN" sz="7200" dirty="0" smtClean="0"/>
              <a:t>RESEARCH QUESTIONS</a:t>
            </a:r>
            <a:endParaRPr lang="zh-CN" altLang="zh-CN" sz="7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2742" y="2245423"/>
            <a:ext cx="9933431" cy="3067721"/>
          </a:xfrm>
        </p:spPr>
        <p:txBody>
          <a:bodyPr>
            <a:noAutofit/>
          </a:bodyPr>
          <a:lstStyle/>
          <a:p>
            <a:r>
              <a:rPr lang="en-US" altLang="zh-CN" sz="3600" dirty="0" smtClean="0">
                <a:latin typeface="+mn-lt"/>
                <a:ea typeface="Kozuka Gothic Pro M" panose="020B0700000000000000" pitchFamily="34" charset="-128"/>
              </a:rPr>
              <a:t>Do </a:t>
            </a:r>
            <a:r>
              <a:rPr lang="en-US" altLang="zh-CN" sz="3600" dirty="0">
                <a:latin typeface="+mn-lt"/>
                <a:ea typeface="Kozuka Gothic Pro M" panose="020B0700000000000000" pitchFamily="34" charset="-128"/>
              </a:rPr>
              <a:t>the emphases of user’s </a:t>
            </a:r>
            <a:r>
              <a:rPr lang="en-US" altLang="zh-CN" sz="3600" dirty="0" smtClean="0">
                <a:latin typeface="+mn-lt"/>
                <a:ea typeface="Kozuka Gothic Pro M" panose="020B0700000000000000" pitchFamily="34" charset="-128"/>
              </a:rPr>
              <a:t>comments vary </a:t>
            </a:r>
            <a:r>
              <a:rPr lang="en-US" altLang="zh-CN" sz="3600" dirty="0">
                <a:latin typeface="+mn-lt"/>
                <a:ea typeface="Kozuka Gothic Pro M" panose="020B0700000000000000" pitchFamily="34" charset="-128"/>
              </a:rPr>
              <a:t>by the type of restaurant they evaluate</a:t>
            </a:r>
            <a:r>
              <a:rPr lang="en-US" altLang="zh-CN" sz="3600" dirty="0" smtClean="0">
                <a:latin typeface="+mn-lt"/>
                <a:ea typeface="Kozuka Gothic Pro M" panose="020B0700000000000000" pitchFamily="34" charset="-128"/>
              </a:rPr>
              <a:t>?</a:t>
            </a:r>
            <a:endParaRPr lang="zh-CN" altLang="zh-CN" sz="3600" dirty="0" smtClean="0">
              <a:latin typeface="+mn-lt"/>
              <a:ea typeface="Kozuka Gothic Pro M" panose="020B0700000000000000" pitchFamily="34" charset="-128"/>
            </a:endParaRPr>
          </a:p>
          <a:p>
            <a:r>
              <a:rPr lang="en-US" altLang="zh-CN" sz="3600" dirty="0" smtClean="0">
                <a:latin typeface="+mn-lt"/>
                <a:ea typeface="Kozuka Gothic Pro M" panose="020B0700000000000000" pitchFamily="34" charset="-128"/>
              </a:rPr>
              <a:t>Does </a:t>
            </a:r>
            <a:r>
              <a:rPr lang="en-US" altLang="zh-CN" sz="3600" dirty="0">
                <a:latin typeface="+mn-lt"/>
                <a:ea typeface="Kozuka Gothic Pro M" panose="020B0700000000000000" pitchFamily="34" charset="-128"/>
              </a:rPr>
              <a:t>the price of the restaurants correlate with the grades given by commenters and the sentiments in the </a:t>
            </a:r>
            <a:r>
              <a:rPr lang="en-US" altLang="zh-CN" sz="3600" dirty="0" smtClean="0">
                <a:latin typeface="+mn-lt"/>
                <a:ea typeface="Kozuka Gothic Pro M" panose="020B0700000000000000" pitchFamily="34" charset="-128"/>
              </a:rPr>
              <a:t>comments?</a:t>
            </a:r>
            <a:endParaRPr lang="zh-CN" altLang="zh-CN" sz="3600" dirty="0">
              <a:latin typeface="+mn-lt"/>
              <a:ea typeface="Kozuka Gothic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74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6936" y="600625"/>
            <a:ext cx="9404723" cy="1400530"/>
          </a:xfrm>
        </p:spPr>
        <p:txBody>
          <a:bodyPr>
            <a:normAutofit/>
          </a:bodyPr>
          <a:lstStyle/>
          <a:p>
            <a:r>
              <a:rPr lang="en-US" altLang="zh-CN" sz="7200" dirty="0" smtClean="0"/>
              <a:t>DATA COLLCETION</a:t>
            </a:r>
            <a:endParaRPr lang="zh-CN" altLang="zh-CN" sz="7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69" y="4836616"/>
            <a:ext cx="1548168" cy="1548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72" y="4754880"/>
            <a:ext cx="1711640" cy="171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52581" y="2001155"/>
            <a:ext cx="9933431" cy="2301235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20 Tianjin  </a:t>
            </a:r>
            <a:r>
              <a:rPr lang="en-US" altLang="zh-CN" sz="3600" dirty="0"/>
              <a:t>restaurants </a:t>
            </a:r>
            <a:r>
              <a:rPr lang="en-US" altLang="zh-CN" sz="3600" dirty="0" smtClean="0"/>
              <a:t>on dianping.com </a:t>
            </a:r>
            <a:r>
              <a:rPr lang="en-US" altLang="zh-CN" sz="3600" dirty="0"/>
              <a:t>were selected for current study.</a:t>
            </a:r>
            <a:endParaRPr lang="zh-CN" altLang="en-US" sz="3600" dirty="0"/>
          </a:p>
          <a:p>
            <a:r>
              <a:rPr lang="en-US" altLang="zh-CN" sz="3600" dirty="0" smtClean="0"/>
              <a:t>In total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29826 comments were extracted using </a:t>
            </a:r>
            <a:r>
              <a:rPr lang="en-US" altLang="zh-CN" sz="3600" dirty="0" err="1" smtClean="0"/>
              <a:t>Octoparse</a:t>
            </a:r>
            <a:r>
              <a:rPr lang="en-US" altLang="zh-CN" sz="3600" dirty="0" smtClean="0"/>
              <a:t>.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14841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/>
          <p:cNvSpPr txBox="1">
            <a:spLocks noChangeArrowheads="1"/>
          </p:cNvSpPr>
          <p:nvPr/>
        </p:nvSpPr>
        <p:spPr bwMode="auto">
          <a:xfrm rot="5400000">
            <a:off x="863061" y="389631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2636" y="94899"/>
            <a:ext cx="1895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TIANJIN CUISINE</a:t>
            </a:r>
          </a:p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RESTAURANT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2" y="1316506"/>
            <a:ext cx="824347" cy="824347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0" y="2254023"/>
            <a:ext cx="824347" cy="824347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9" y="3191540"/>
            <a:ext cx="824347" cy="821474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9" y="4126184"/>
            <a:ext cx="824347" cy="828111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sp>
        <p:nvSpPr>
          <p:cNvPr id="13" name="文本框 32"/>
          <p:cNvSpPr txBox="1">
            <a:spLocks noChangeArrowheads="1"/>
          </p:cNvSpPr>
          <p:nvPr/>
        </p:nvSpPr>
        <p:spPr bwMode="auto">
          <a:xfrm rot="5400000">
            <a:off x="863061" y="4583551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32"/>
          <p:cNvSpPr txBox="1">
            <a:spLocks noChangeArrowheads="1"/>
          </p:cNvSpPr>
          <p:nvPr/>
        </p:nvSpPr>
        <p:spPr bwMode="auto">
          <a:xfrm rot="5400000">
            <a:off x="5287194" y="224007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16628" y="244196"/>
            <a:ext cx="1316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CAFETERIA</a:t>
            </a:r>
            <a:endParaRPr lang="zh-CN" altLang="en-US" sz="2000" dirty="0"/>
          </a:p>
        </p:txBody>
      </p:sp>
      <p:sp>
        <p:nvSpPr>
          <p:cNvPr id="20" name="文本框 32"/>
          <p:cNvSpPr txBox="1">
            <a:spLocks noChangeArrowheads="1"/>
          </p:cNvSpPr>
          <p:nvPr/>
        </p:nvSpPr>
        <p:spPr bwMode="auto">
          <a:xfrm rot="5400000">
            <a:off x="5287194" y="4463657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32"/>
          <p:cNvSpPr txBox="1">
            <a:spLocks noChangeArrowheads="1"/>
          </p:cNvSpPr>
          <p:nvPr/>
        </p:nvSpPr>
        <p:spPr bwMode="auto">
          <a:xfrm rot="5400000">
            <a:off x="9164786" y="74888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51266" y="89692"/>
            <a:ext cx="1615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COFFEE SHOP</a:t>
            </a:r>
            <a:endParaRPr lang="zh-CN" altLang="en-US" sz="2000" dirty="0"/>
          </a:p>
        </p:txBody>
      </p:sp>
      <p:sp>
        <p:nvSpPr>
          <p:cNvPr id="27" name="文本框 32"/>
          <p:cNvSpPr txBox="1">
            <a:spLocks noChangeArrowheads="1"/>
          </p:cNvSpPr>
          <p:nvPr/>
        </p:nvSpPr>
        <p:spPr bwMode="auto">
          <a:xfrm rot="5400000">
            <a:off x="9205933" y="4583551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2"/>
          <p:cNvSpPr txBox="1">
            <a:spLocks noChangeArrowheads="1"/>
          </p:cNvSpPr>
          <p:nvPr/>
        </p:nvSpPr>
        <p:spPr bwMode="auto">
          <a:xfrm rot="5400000">
            <a:off x="3113448" y="779252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95909" y="5980698"/>
            <a:ext cx="16150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WESTERN</a:t>
            </a:r>
          </a:p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RESTAURANT</a:t>
            </a:r>
            <a:endParaRPr lang="zh-CN" altLang="en-US" sz="2000" dirty="0"/>
          </a:p>
        </p:txBody>
      </p:sp>
      <p:sp>
        <p:nvSpPr>
          <p:cNvPr id="34" name="文本框 32"/>
          <p:cNvSpPr txBox="1">
            <a:spLocks noChangeArrowheads="1"/>
          </p:cNvSpPr>
          <p:nvPr/>
        </p:nvSpPr>
        <p:spPr bwMode="auto">
          <a:xfrm rot="5400000">
            <a:off x="3197918" y="5043367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2"/>
          <p:cNvSpPr txBox="1">
            <a:spLocks noChangeArrowheads="1"/>
          </p:cNvSpPr>
          <p:nvPr/>
        </p:nvSpPr>
        <p:spPr bwMode="auto">
          <a:xfrm rot="5400000">
            <a:off x="7380889" y="881554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81929" y="6051311"/>
            <a:ext cx="15573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FAST FOOD</a:t>
            </a:r>
          </a:p>
          <a:p>
            <a:pPr algn="ctr"/>
            <a:r>
              <a:rPr lang="en-US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RESTAURANT</a:t>
            </a:r>
            <a:endParaRPr lang="zh-CN" altLang="en-US" sz="2000" dirty="0"/>
          </a:p>
        </p:txBody>
      </p:sp>
      <p:sp>
        <p:nvSpPr>
          <p:cNvPr id="41" name="文本框 32"/>
          <p:cNvSpPr txBox="1">
            <a:spLocks noChangeArrowheads="1"/>
          </p:cNvSpPr>
          <p:nvPr/>
        </p:nvSpPr>
        <p:spPr bwMode="auto">
          <a:xfrm rot="5400000">
            <a:off x="7352013" y="5246330"/>
            <a:ext cx="9196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81" y="2700298"/>
            <a:ext cx="824347" cy="824347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74" y="1728177"/>
            <a:ext cx="861273" cy="861273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07" y="3641038"/>
            <a:ext cx="832021" cy="832021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82" y="4585723"/>
            <a:ext cx="853596" cy="853596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75" y="4022157"/>
            <a:ext cx="917870" cy="917870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75" y="3023137"/>
            <a:ext cx="902091" cy="902091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86" y="1984584"/>
            <a:ext cx="868359" cy="872070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11" y="2082969"/>
            <a:ext cx="891686" cy="891686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91" y="3092383"/>
            <a:ext cx="906678" cy="906678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56" y="1075301"/>
            <a:ext cx="904469" cy="908599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06" y="4066279"/>
            <a:ext cx="905263" cy="905263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28" y="2737062"/>
            <a:ext cx="1606163" cy="972621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65" y="1744088"/>
            <a:ext cx="929468" cy="929468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39" y="4788671"/>
            <a:ext cx="911659" cy="911659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39" y="3770318"/>
            <a:ext cx="921343" cy="916702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35" y="936666"/>
            <a:ext cx="879964" cy="881435"/>
          </a:xfrm>
          <a:prstGeom prst="rect">
            <a:avLst/>
          </a:prstGeom>
          <a:effectLst>
            <a:glow rad="127000">
              <a:schemeClr val="tx2">
                <a:alpha val="2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811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346" y="384738"/>
            <a:ext cx="6303329" cy="1400530"/>
          </a:xfrm>
        </p:spPr>
        <p:txBody>
          <a:bodyPr/>
          <a:lstStyle/>
          <a:p>
            <a:r>
              <a:rPr lang="en-US" altLang="zh-CN" sz="6600" dirty="0" smtClean="0"/>
              <a:t>TAG ANALYSIS</a:t>
            </a:r>
            <a:endParaRPr lang="zh-CN" altLang="en-US" sz="6600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9140293"/>
              </p:ext>
            </p:extLst>
          </p:nvPr>
        </p:nvGraphicFramePr>
        <p:xfrm>
          <a:off x="530608" y="1386039"/>
          <a:ext cx="11473314" cy="5091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1772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 CLOUD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4" t="6694" r="24725" b="4235"/>
          <a:stretch/>
        </p:blipFill>
        <p:spPr>
          <a:xfrm>
            <a:off x="1163781" y="1309255"/>
            <a:ext cx="4769427" cy="4831772"/>
          </a:xfrm>
          <a:prstGeom prst="rect">
            <a:avLst/>
          </a:prstGeom>
          <a:effectLst>
            <a:glow rad="12700">
              <a:schemeClr val="accent2">
                <a:lumMod val="50000"/>
                <a:alpha val="40000"/>
              </a:schemeClr>
            </a:glow>
            <a:softEdge rad="0"/>
          </a:effectLst>
        </p:spPr>
      </p:pic>
      <p:sp>
        <p:nvSpPr>
          <p:cNvPr id="9" name="文本框 8"/>
          <p:cNvSpPr txBox="1"/>
          <p:nvPr/>
        </p:nvSpPr>
        <p:spPr>
          <a:xfrm>
            <a:off x="2098963" y="6093000"/>
            <a:ext cx="3803073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Tianjin Cuisine Restaurant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780915" y="6063132"/>
            <a:ext cx="380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Western Restaurant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t="16784" r="11745" b="13452"/>
          <a:stretch/>
        </p:blipFill>
        <p:spPr>
          <a:xfrm>
            <a:off x="6494318" y="1330036"/>
            <a:ext cx="4966855" cy="4634346"/>
          </a:xfrm>
          <a:prstGeom prst="rect">
            <a:avLst/>
          </a:prstGeom>
          <a:effectLst>
            <a:glow rad="12700">
              <a:schemeClr val="accent2">
                <a:lumMod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0412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 CLOUD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5" t="10670" r="13489" b="9600"/>
          <a:stretch/>
        </p:blipFill>
        <p:spPr>
          <a:xfrm>
            <a:off x="8198430" y="1413000"/>
            <a:ext cx="3600000" cy="3741772"/>
          </a:xfrm>
          <a:prstGeom prst="rect">
            <a:avLst/>
          </a:prstGeom>
          <a:effectLst>
            <a:glow rad="12700">
              <a:schemeClr val="accent2">
                <a:lumMod val="75000"/>
                <a:alpha val="40000"/>
              </a:schemeClr>
            </a:glow>
            <a:softEdge rad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 t="7543" r="11806" b="8480"/>
          <a:stretch/>
        </p:blipFill>
        <p:spPr>
          <a:xfrm>
            <a:off x="529933" y="1413000"/>
            <a:ext cx="3600000" cy="3724887"/>
          </a:xfrm>
          <a:prstGeom prst="rect">
            <a:avLst/>
          </a:prstGeom>
          <a:effectLst>
            <a:glow rad="12700">
              <a:schemeClr val="accent2">
                <a:lumMod val="75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0" t="18026" r="21940" b="18062"/>
          <a:stretch/>
        </p:blipFill>
        <p:spPr>
          <a:xfrm>
            <a:off x="4343397" y="1413000"/>
            <a:ext cx="3600000" cy="3809300"/>
          </a:xfrm>
          <a:prstGeom prst="rect">
            <a:avLst/>
          </a:prstGeom>
          <a:effectLst>
            <a:glow rad="12700">
              <a:schemeClr val="accent2">
                <a:lumMod val="75000"/>
              </a:schemeClr>
            </a:glow>
          </a:effectLst>
        </p:spPr>
      </p:pic>
      <p:sp>
        <p:nvSpPr>
          <p:cNvPr id="12" name="文本框 11"/>
          <p:cNvSpPr txBox="1"/>
          <p:nvPr/>
        </p:nvSpPr>
        <p:spPr>
          <a:xfrm>
            <a:off x="1184566" y="5334464"/>
            <a:ext cx="259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Fast Food Restaurant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018810" y="5334464"/>
            <a:ext cx="253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Cafeteria Restaurant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9351819" y="5334464"/>
            <a:ext cx="164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Coffee Shop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4472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EMPHASIS ANALYSIS</a:t>
            </a:r>
            <a:endParaRPr lang="zh-CN" altLang="zh-CN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8219790"/>
              </p:ext>
            </p:extLst>
          </p:nvPr>
        </p:nvGraphicFramePr>
        <p:xfrm>
          <a:off x="3982458" y="3408218"/>
          <a:ext cx="39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067938"/>
              </p:ext>
            </p:extLst>
          </p:nvPr>
        </p:nvGraphicFramePr>
        <p:xfrm>
          <a:off x="3942485" y="1044000"/>
          <a:ext cx="39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0743259"/>
              </p:ext>
            </p:extLst>
          </p:nvPr>
        </p:nvGraphicFramePr>
        <p:xfrm>
          <a:off x="1" y="1044000"/>
          <a:ext cx="39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588911"/>
              </p:ext>
            </p:extLst>
          </p:nvPr>
        </p:nvGraphicFramePr>
        <p:xfrm>
          <a:off x="7862597" y="1023218"/>
          <a:ext cx="39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134116"/>
              </p:ext>
            </p:extLst>
          </p:nvPr>
        </p:nvGraphicFramePr>
        <p:xfrm>
          <a:off x="0" y="3210791"/>
          <a:ext cx="4105472" cy="310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29775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688</TotalTime>
  <Words>238</Words>
  <Application>Microsoft Office PowerPoint</Application>
  <PresentationFormat>宽屏</PresentationFormat>
  <Paragraphs>75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Kozuka Gothic Pro H</vt:lpstr>
      <vt:lpstr>Kozuka Gothic Pro M</vt:lpstr>
      <vt:lpstr>宋体</vt:lpstr>
      <vt:lpstr>微软雅黑</vt:lpstr>
      <vt:lpstr>Arial</vt:lpstr>
      <vt:lpstr>Calibri</vt:lpstr>
      <vt:lpstr>Century Gothic</vt:lpstr>
      <vt:lpstr>Times New Roman</vt:lpstr>
      <vt:lpstr>Wingdings 3</vt:lpstr>
      <vt:lpstr>离子</vt:lpstr>
      <vt:lpstr>PowerPoint 演示文稿</vt:lpstr>
      <vt:lpstr>RESEARCH TOPIC</vt:lpstr>
      <vt:lpstr>RESEARCH QUESTIONS</vt:lpstr>
      <vt:lpstr>DATA COLLCETION</vt:lpstr>
      <vt:lpstr>PowerPoint 演示文稿</vt:lpstr>
      <vt:lpstr>TAG ANALYSIS</vt:lpstr>
      <vt:lpstr>WORD CLOUD</vt:lpstr>
      <vt:lpstr>WORD CLOUD</vt:lpstr>
      <vt:lpstr>EMPHASIS ANALYSIS</vt:lpstr>
      <vt:lpstr>EMPHASIS ANALYSIS</vt:lpstr>
      <vt:lpstr>SENTIMENT ANALYSIS</vt:lpstr>
      <vt:lpstr>Correlation Coefficient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Gaoyuan</dc:creator>
  <cp:lastModifiedBy>Gaoyuan</cp:lastModifiedBy>
  <cp:revision>41</cp:revision>
  <dcterms:created xsi:type="dcterms:W3CDTF">2016-05-03T13:47:13Z</dcterms:created>
  <dcterms:modified xsi:type="dcterms:W3CDTF">2016-05-05T00:33:30Z</dcterms:modified>
</cp:coreProperties>
</file>